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5394" autoAdjust="0"/>
  </p:normalViewPr>
  <p:slideViewPr>
    <p:cSldViewPr snapToGrid="0">
      <p:cViewPr varScale="1">
        <p:scale>
          <a:sx n="85" d="100"/>
          <a:sy n="85" d="100"/>
        </p:scale>
        <p:origin x="1406" y="62"/>
      </p:cViewPr>
      <p:guideLst>
        <p:guide orient="horz" pos="2478"/>
        <p:guide orient="horz" pos="2160"/>
        <p:guide orient="horz" pos="138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337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86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982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14536" y="410412"/>
            <a:ext cx="7772400" cy="576064"/>
          </a:xfrm>
          <a:prstGeom prst="rect">
            <a:avLst/>
          </a:prstGeom>
        </p:spPr>
        <p:txBody>
          <a:bodyPr anchor="t"/>
          <a:lstStyle>
            <a:lvl1pPr algn="l">
              <a:defRPr sz="2400" b="1" cap="all" baseline="0">
                <a:solidFill>
                  <a:srgbClr val="CC0000"/>
                </a:solidFill>
                <a:latin typeface="Gotham Narrow Bold" pitchFamily="50" charset="0"/>
              </a:defRPr>
            </a:lvl1pPr>
          </a:lstStyle>
          <a:p>
            <a:r>
              <a:rPr lang="cs-CZ" dirty="0" smtClean="0"/>
              <a:t>Kliknutím lze upravit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20284" y="1170254"/>
            <a:ext cx="8517700" cy="37827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solidFill>
                  <a:srgbClr val="CC0000"/>
                </a:solidFill>
                <a:latin typeface="Gotham Narrow Light" pitchFamily="50" charset="0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pic>
        <p:nvPicPr>
          <p:cNvPr id="7" name="bolloH.png"/>
          <p:cNvPicPr/>
          <p:nvPr userDrawn="1"/>
        </p:nvPicPr>
        <p:blipFill>
          <a:blip r:embed="rId2" cstate="print">
            <a:alphaModFix amt="50277"/>
            <a:extLst/>
          </a:blip>
          <a:srcRect l="24242" t="42040"/>
          <a:stretch>
            <a:fillRect/>
          </a:stretch>
        </p:blipFill>
        <p:spPr>
          <a:xfrm>
            <a:off x="-16423" y="-27383"/>
            <a:ext cx="3148264" cy="2352183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Segnaposto testo 2"/>
          <p:cNvSpPr>
            <a:spLocks noGrp="1"/>
          </p:cNvSpPr>
          <p:nvPr>
            <p:ph type="body" idx="14" hasCustomPrompt="1"/>
          </p:nvPr>
        </p:nvSpPr>
        <p:spPr>
          <a:xfrm>
            <a:off x="467544" y="2420888"/>
            <a:ext cx="3600400" cy="4176464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600" b="0" i="0">
                <a:solidFill>
                  <a:schemeClr val="tx1">
                    <a:lumMod val="50000"/>
                    <a:lumOff val="50000"/>
                  </a:schemeClr>
                </a:solidFill>
                <a:latin typeface="Gotham Narrow Medium"/>
                <a:cs typeface="Gotham Narrow Medium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8324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26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66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63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88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310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47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632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26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00C46-D848-4F40-BD5D-C53C2B13DC1D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23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L:\marketing\L O G O\HOOVER\logo Hoover 2014\logo_hoover Bi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2793" y="5922000"/>
            <a:ext cx="961207" cy="9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65" y="-15240"/>
            <a:ext cx="9123582" cy="928255"/>
          </a:xfrm>
        </p:spPr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</a:pPr>
            <a:r>
              <a:rPr lang="cs-CZ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OW50-BP12307-S</a:t>
            </a:r>
            <a:br>
              <a:rPr lang="cs-CZ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400" b="0" cap="none" dirty="0" smtClean="0">
                <a:solidFill>
                  <a:prstClr val="black"/>
                </a:solidFill>
                <a:latin typeface="Arial" charset="0"/>
              </a:rPr>
              <a:t>Vrchem plněná automatická pračka </a:t>
            </a:r>
            <a:r>
              <a:rPr lang="cs-CZ" altLang="cs-CZ" sz="1400" b="0" cap="none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Mini Drum</a:t>
            </a:r>
            <a:r>
              <a:rPr lang="cs-CZ" altLang="cs-CZ" sz="1400" b="0" cap="none" dirty="0" smtClean="0">
                <a:solidFill>
                  <a:srgbClr val="C00000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cs-CZ" altLang="cs-CZ" sz="1400" b="0" cap="none" dirty="0" smtClean="0">
                <a:solidFill>
                  <a:srgbClr val="C00000"/>
                </a:solidFill>
                <a:latin typeface="Arial" charset="0"/>
                <a:ea typeface="+mn-ea"/>
                <a:cs typeface="+mn-cs"/>
              </a:rPr>
            </a:br>
            <a:r>
              <a:rPr lang="cs-CZ" altLang="cs-CZ" sz="1400" b="0" cap="none" dirty="0">
                <a:solidFill>
                  <a:srgbClr val="C00000"/>
                </a:solidFill>
                <a:latin typeface="Arial" charset="0"/>
              </a:rPr>
              <a:t>Invertorový motor, ABT antibakteriální ošetření, digitální displej, rychlý cyklus, tichý chod 66 dB(A), Dual Spray, AI cyklus </a:t>
            </a:r>
          </a:p>
        </p:txBody>
      </p:sp>
      <p:sp>
        <p:nvSpPr>
          <p:cNvPr id="11" name="Zástupný symbol pro text 3"/>
          <p:cNvSpPr>
            <a:spLocks noGrp="1"/>
          </p:cNvSpPr>
          <p:nvPr>
            <p:ph type="body" idx="14"/>
          </p:nvPr>
        </p:nvSpPr>
        <p:spPr>
          <a:xfrm>
            <a:off x="0" y="785618"/>
            <a:ext cx="4122420" cy="6072382"/>
          </a:xfrm>
        </p:spPr>
        <p:txBody>
          <a:bodyPr anchor="t">
            <a:noAutofit/>
          </a:bodyPr>
          <a:lstStyle/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  <a:cs typeface="+mn-cs"/>
              </a:rPr>
              <a:t>Hlavní vlastnosti (Nařízení v přenesené pravomoci: (EU) 2019/2014)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Třída energetické účinnosti		A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Jmenovitá kapacita (kg)		</a:t>
            </a:r>
            <a:r>
              <a:rPr lang="cs-CZ" altLang="cs-CZ" sz="800" dirty="0" smtClean="0">
                <a:solidFill>
                  <a:schemeClr val="tx1"/>
                </a:solidFill>
                <a:latin typeface="Arial" charset="0"/>
                <a:cs typeface="+mn-cs"/>
              </a:rPr>
              <a:t>5</a:t>
            </a:r>
            <a:endParaRPr lang="cs-CZ" altLang="cs-CZ" sz="800" dirty="0">
              <a:solidFill>
                <a:schemeClr val="tx1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Spotřeba energie na 1 cyklus programu Eco 40-60 (kWh) 	</a:t>
            </a:r>
            <a:r>
              <a:rPr lang="cs-CZ" altLang="cs-CZ" sz="800" dirty="0" smtClean="0">
                <a:solidFill>
                  <a:schemeClr val="tx1"/>
                </a:solidFill>
                <a:latin typeface="Arial" charset="0"/>
                <a:cs typeface="+mn-cs"/>
              </a:rPr>
              <a:t>0,391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 smtClean="0">
                <a:solidFill>
                  <a:schemeClr val="tx1"/>
                </a:solidFill>
                <a:latin typeface="Arial" charset="0"/>
                <a:cs typeface="+mn-cs"/>
              </a:rPr>
              <a:t>Spotřeba </a:t>
            </a: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energie na 100 cyklů programu Eco 40-60 (kWh)	</a:t>
            </a:r>
            <a:r>
              <a:rPr lang="cs-CZ" altLang="cs-CZ" sz="800" dirty="0" smtClean="0">
                <a:solidFill>
                  <a:schemeClr val="tx1"/>
                </a:solidFill>
                <a:latin typeface="Arial" charset="0"/>
                <a:cs typeface="+mn-cs"/>
              </a:rPr>
              <a:t>39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 smtClean="0">
                <a:solidFill>
                  <a:schemeClr val="tx1"/>
                </a:solidFill>
                <a:latin typeface="Arial" charset="0"/>
                <a:cs typeface="+mn-cs"/>
              </a:rPr>
              <a:t>Spotřeba </a:t>
            </a: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vody na 1 cyklus v programu Eco 40-60 (l) 	</a:t>
            </a:r>
            <a:r>
              <a:rPr lang="cs-CZ" altLang="cs-CZ" sz="800" dirty="0" smtClean="0">
                <a:solidFill>
                  <a:schemeClr val="tx1"/>
                </a:solidFill>
                <a:latin typeface="Arial" charset="0"/>
                <a:cs typeface="+mn-cs"/>
              </a:rPr>
              <a:t>30</a:t>
            </a:r>
            <a:endParaRPr lang="cs-CZ" altLang="cs-CZ" sz="800" dirty="0">
              <a:solidFill>
                <a:schemeClr val="tx1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Otáčky při odstřeďování (ot./min)		</a:t>
            </a:r>
            <a:r>
              <a:rPr lang="cs-CZ" altLang="cs-CZ" sz="800" dirty="0" smtClean="0">
                <a:solidFill>
                  <a:schemeClr val="tx1"/>
                </a:solidFill>
                <a:latin typeface="Arial" charset="0"/>
                <a:cs typeface="+mn-cs"/>
              </a:rPr>
              <a:t>1200</a:t>
            </a:r>
            <a:endParaRPr lang="cs-CZ" altLang="cs-CZ" sz="800" dirty="0">
              <a:solidFill>
                <a:schemeClr val="tx1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Třída účinnosti sušení odstřeďováním		C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Trvání programu Eco 40-60 (h:min)		</a:t>
            </a:r>
            <a:r>
              <a:rPr lang="cs-CZ" altLang="cs-CZ" sz="800" dirty="0" smtClean="0">
                <a:solidFill>
                  <a:schemeClr val="tx1"/>
                </a:solidFill>
                <a:latin typeface="Arial" charset="0"/>
                <a:cs typeface="+mn-cs"/>
              </a:rPr>
              <a:t>3:08</a:t>
            </a:r>
            <a:endParaRPr lang="cs-CZ" altLang="cs-CZ" sz="800" dirty="0">
              <a:solidFill>
                <a:schemeClr val="tx1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Úroveň emisí hluku ve fázi odstřeďování (dB(A) re 1 pW) </a:t>
            </a:r>
            <a:r>
              <a:rPr lang="cs-CZ" altLang="cs-CZ" sz="800" dirty="0" smtClean="0">
                <a:solidFill>
                  <a:schemeClr val="tx1"/>
                </a:solidFill>
                <a:latin typeface="Arial" charset="0"/>
                <a:cs typeface="+mn-cs"/>
              </a:rPr>
              <a:t>	66</a:t>
            </a:r>
            <a:endParaRPr lang="cs-CZ" altLang="cs-CZ" sz="800" dirty="0">
              <a:solidFill>
                <a:schemeClr val="tx1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Emisní třída hluku šířeného vzduchem při odstřeďování	</a:t>
            </a:r>
            <a:r>
              <a:rPr lang="cs-CZ" altLang="cs-CZ" sz="800" dirty="0" smtClean="0">
                <a:solidFill>
                  <a:schemeClr val="tx1"/>
                </a:solidFill>
                <a:latin typeface="Arial" charset="0"/>
                <a:cs typeface="+mn-cs"/>
              </a:rPr>
              <a:t>A</a:t>
            </a:r>
            <a:endParaRPr lang="cs-CZ" altLang="cs-CZ" sz="800" dirty="0">
              <a:solidFill>
                <a:schemeClr val="tx1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b="1" dirty="0" smtClean="0">
              <a:solidFill>
                <a:prstClr val="black"/>
              </a:solidFill>
              <a:latin typeface="Arial" charset="0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 smtClean="0">
                <a:solidFill>
                  <a:prstClr val="black"/>
                </a:solidFill>
                <a:latin typeface="Arial" charset="0"/>
              </a:rPr>
              <a:t>Technologie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800" b="1" dirty="0">
                <a:solidFill>
                  <a:schemeClr val="tx1"/>
                </a:solidFill>
                <a:latin typeface="Arial" panose="020B0604020202020204" pitchFamily="34" charset="0"/>
              </a:rPr>
              <a:t>Invertorový motor – bezkartáčový typ motoru s klasickým převodem přes řemen a řemenici 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8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ABT </a:t>
            </a:r>
            <a:r>
              <a:rPr lang="cs-CZ" altLang="cs-CZ" sz="800" b="1" dirty="0">
                <a:solidFill>
                  <a:schemeClr val="tx1"/>
                </a:solidFill>
                <a:latin typeface="Arial" panose="020B0604020202020204" pitchFamily="34" charset="0"/>
              </a:rPr>
              <a:t>– antibakt. ošetření zásuvky na detergent a gumového těsnění dvířek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800" b="1" dirty="0">
                <a:solidFill>
                  <a:schemeClr val="tx1"/>
                </a:solidFill>
                <a:latin typeface="Arial" panose="020B0604020202020204" pitchFamily="34" charset="0"/>
              </a:rPr>
              <a:t>PillowDrum – šetrný buben s polštářkovými výstupky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800" b="1" dirty="0">
                <a:solidFill>
                  <a:schemeClr val="tx1"/>
                </a:solidFill>
                <a:latin typeface="Arial" panose="020B0604020202020204" pitchFamily="34" charset="0"/>
              </a:rPr>
              <a:t>Smart Dual Spray - dvojité sprchování okénka dvířek a gumového těsnění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800" b="1" dirty="0">
                <a:solidFill>
                  <a:schemeClr val="tx1"/>
                </a:solidFill>
                <a:latin typeface="Arial" panose="020B0604020202020204" pitchFamily="34" charset="0"/>
              </a:rPr>
              <a:t>Laserem svařený buben – odolný proti poničení, jemný téměř neviditelný svár, který je šetrný k oděvům během praní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800" b="1" dirty="0">
                <a:solidFill>
                  <a:schemeClr val="tx1"/>
                </a:solidFill>
                <a:latin typeface="Arial" panose="020B0604020202020204" pitchFamily="34" charset="0"/>
              </a:rPr>
              <a:t>Cyklus Smart AI -  automaticky detekuje množství a typ tkaniny a nastaví ideální program a dávku pracího prostředku. Optimalizuje spotřebu a zajišťuje lepší péči o oděv. 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800" b="1" dirty="0">
                <a:solidFill>
                  <a:schemeClr val="tx1"/>
                </a:solidFill>
                <a:latin typeface="Arial" panose="020B0604020202020204" pitchFamily="34" charset="0"/>
              </a:rPr>
              <a:t>Parní praní – součástí cyklu Smart AI předem nadefinované praní párou pro dokonalou hygienu prádla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cs-CZ" altLang="cs-CZ" sz="800" b="1" dirty="0" smtClean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 smtClean="0">
                <a:solidFill>
                  <a:prstClr val="black"/>
                </a:solidFill>
                <a:latin typeface="Arial" charset="0"/>
                <a:cs typeface="+mn-cs"/>
              </a:rPr>
              <a:t>Programy 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  <a:cs typeface="+mn-cs"/>
              </a:rPr>
              <a:t>	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6 programů: 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Smart AI, 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  <a:cs typeface="+mn-cs"/>
              </a:rPr>
              <a:t>Rychlý 15 min, 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Jemné, Bavlna, Bavlna 20°C, Eco 40°C – 60°C 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Funkce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Odložený konec programu, Nastavení teploty praní, Nastavení otáček odstřeďování, Dětský zámek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Bezpečnost	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Bezpečnostní zámek dveří; Ochrana proti úniku vody Antioverflow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b="1" dirty="0" smtClean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 smtClean="0">
                <a:solidFill>
                  <a:prstClr val="black"/>
                </a:solidFill>
                <a:latin typeface="Arial" charset="0"/>
                <a:cs typeface="+mn-cs"/>
              </a:rPr>
              <a:t>Konstrukce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Digitální displej s tlačítky; Invertorový motor; 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Průměr (výška) bubnu 42,5 cm; Materiál bubnu Nerez/ vany Silitech 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Objem bubnu 32 l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126078" y="1067303"/>
            <a:ext cx="0" cy="540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78604" y="1067314"/>
            <a:ext cx="0" cy="540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2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406" y="4977368"/>
            <a:ext cx="720000" cy="720000"/>
          </a:xfrm>
          <a:prstGeom prst="rect">
            <a:avLst/>
          </a:prstGeom>
        </p:spPr>
      </p:pic>
      <p:sp>
        <p:nvSpPr>
          <p:cNvPr id="33" name="TextBox 22"/>
          <p:cNvSpPr txBox="1"/>
          <p:nvPr/>
        </p:nvSpPr>
        <p:spPr>
          <a:xfrm>
            <a:off x="4933700" y="5160570"/>
            <a:ext cx="726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Rychlý cyklus</a:t>
            </a:r>
            <a:endParaRPr lang="cs-CZ" sz="700" b="1" dirty="0">
              <a:solidFill>
                <a:schemeClr val="bg1"/>
              </a:solidFill>
            </a:endParaRPr>
          </a:p>
        </p:txBody>
      </p:sp>
      <p:pic>
        <p:nvPicPr>
          <p:cNvPr id="39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380" y="1036967"/>
            <a:ext cx="720000" cy="720000"/>
          </a:xfrm>
          <a:prstGeom prst="rect">
            <a:avLst/>
          </a:prstGeom>
        </p:spPr>
      </p:pic>
      <p:sp>
        <p:nvSpPr>
          <p:cNvPr id="40" name="TextBox 22"/>
          <p:cNvSpPr txBox="1"/>
          <p:nvPr/>
        </p:nvSpPr>
        <p:spPr>
          <a:xfrm>
            <a:off x="4947079" y="1078061"/>
            <a:ext cx="73518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Chytrý cyklus Smart AI optimalizuje spotřebu</a:t>
            </a:r>
            <a:endParaRPr lang="cs-CZ" sz="7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0886" y="1829447"/>
            <a:ext cx="720000" cy="720000"/>
          </a:xfrm>
          <a:prstGeom prst="rect">
            <a:avLst/>
          </a:prstGeom>
        </p:spPr>
      </p:pic>
      <p:pic>
        <p:nvPicPr>
          <p:cNvPr id="27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8026" y="2591447"/>
            <a:ext cx="720000" cy="720000"/>
          </a:xfrm>
          <a:prstGeom prst="rect">
            <a:avLst/>
          </a:prstGeom>
        </p:spPr>
      </p:pic>
      <p:sp>
        <p:nvSpPr>
          <p:cNvPr id="28" name="TextBox 22"/>
          <p:cNvSpPr txBox="1"/>
          <p:nvPr/>
        </p:nvSpPr>
        <p:spPr>
          <a:xfrm>
            <a:off x="4852163" y="2677911"/>
            <a:ext cx="88093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Antibakteriální ošetření zásuvky a gumového těsnění</a:t>
            </a:r>
            <a:endParaRPr lang="cs-CZ" sz="700" b="1" dirty="0">
              <a:solidFill>
                <a:schemeClr val="bg1"/>
              </a:solidFill>
            </a:endParaRPr>
          </a:p>
        </p:txBody>
      </p:sp>
      <p:pic>
        <p:nvPicPr>
          <p:cNvPr id="34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9411" y="3414663"/>
            <a:ext cx="720000" cy="720000"/>
          </a:xfrm>
          <a:prstGeom prst="rect">
            <a:avLst/>
          </a:prstGeom>
        </p:spPr>
      </p:pic>
      <p:sp>
        <p:nvSpPr>
          <p:cNvPr id="42" name="TextBox 22"/>
          <p:cNvSpPr txBox="1"/>
          <p:nvPr/>
        </p:nvSpPr>
        <p:spPr>
          <a:xfrm>
            <a:off x="4894749" y="3526120"/>
            <a:ext cx="8293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Buben s polštářkovými výstupky pro šetrnou péči</a:t>
            </a:r>
            <a:endParaRPr lang="cs-CZ" sz="700" b="1" dirty="0">
              <a:solidFill>
                <a:schemeClr val="bg1"/>
              </a:solidFill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5707536" y="4941168"/>
            <a:ext cx="34364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Kód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31019907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</a:t>
            </a:r>
            <a:endParaRPr lang="cs-CZ" altLang="cs-CZ" sz="800" dirty="0" smtClean="0">
              <a:solidFill>
                <a:prstClr val="black"/>
              </a:solidFill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	</a:t>
            </a:r>
            <a:r>
              <a:rPr lang="cs-CZ" altLang="cs-CZ" sz="800" smtClean="0">
                <a:solidFill>
                  <a:prstClr val="black"/>
                </a:solidFill>
                <a:latin typeface="Arial" charset="0"/>
              </a:rPr>
              <a:t>	</a:t>
            </a:r>
            <a:r>
              <a:rPr lang="cs-CZ" altLang="cs-CZ" sz="800" smtClean="0">
                <a:solidFill>
                  <a:prstClr val="black"/>
                </a:solidFill>
                <a:latin typeface="Arial" charset="0"/>
              </a:rPr>
              <a:t>8059019081526</a:t>
            </a:r>
          </a:p>
          <a:p>
            <a:pPr>
              <a:spcBef>
                <a:spcPct val="0"/>
              </a:spcBef>
            </a:pPr>
            <a:r>
              <a:rPr lang="cs-CZ" altLang="cs-CZ" sz="800" smtClean="0">
                <a:solidFill>
                  <a:prstClr val="black"/>
                </a:solidFill>
                <a:latin typeface="Arial" charset="0"/>
              </a:rPr>
              <a:t>Barva 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latin typeface="Arial" charset="0"/>
              </a:rPr>
              <a:t>Bílá s 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černými dvířky a 		chromovaným detailem</a:t>
            </a:r>
          </a:p>
          <a:p>
            <a:pPr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výrobku v x š x h (mm)	710 x 510 x 490</a:t>
            </a:r>
            <a:endParaRPr lang="cs-CZ" altLang="cs-CZ" sz="800" b="1" dirty="0" smtClean="0">
              <a:solidFill>
                <a:prstClr val="black"/>
              </a:solidFill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Čistá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váha výrobku (kg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47</a:t>
            </a:r>
            <a:endParaRPr lang="cs-CZ" altLang="cs-CZ" sz="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802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571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567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52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9" name="TextBox 22"/>
          <p:cNvSpPr txBox="1"/>
          <p:nvPr/>
        </p:nvSpPr>
        <p:spPr>
          <a:xfrm>
            <a:off x="4939531" y="1937191"/>
            <a:ext cx="755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Invertorový motor – tichý chod 66 dB(A)</a:t>
            </a:r>
            <a:endParaRPr lang="cs-CZ" sz="700" b="1" dirty="0">
              <a:solidFill>
                <a:schemeClr val="bg1"/>
              </a:solidFill>
            </a:endParaRPr>
          </a:p>
        </p:txBody>
      </p:sp>
      <p:pic>
        <p:nvPicPr>
          <p:cNvPr id="57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8027" y="4196058"/>
            <a:ext cx="720000" cy="720000"/>
          </a:xfrm>
          <a:prstGeom prst="rect">
            <a:avLst/>
          </a:prstGeom>
        </p:spPr>
      </p:pic>
      <p:sp>
        <p:nvSpPr>
          <p:cNvPr id="58" name="TextBox 22"/>
          <p:cNvSpPr txBox="1"/>
          <p:nvPr/>
        </p:nvSpPr>
        <p:spPr>
          <a:xfrm>
            <a:off x="4901731" y="4249570"/>
            <a:ext cx="77755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Dvojité sprchování okénka a gumového těsnění </a:t>
            </a:r>
            <a:endParaRPr lang="cs-CZ" sz="700" b="1" dirty="0">
              <a:solidFill>
                <a:schemeClr val="bg1"/>
              </a:solidFill>
            </a:endParaRPr>
          </a:p>
        </p:txBody>
      </p:sp>
      <p:pic>
        <p:nvPicPr>
          <p:cNvPr id="44" name="Obrázek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4749" y="2579888"/>
            <a:ext cx="720000" cy="720000"/>
          </a:xfrm>
          <a:prstGeom prst="flowChartConnector">
            <a:avLst/>
          </a:prstGeom>
        </p:spPr>
      </p:pic>
      <p:pic>
        <p:nvPicPr>
          <p:cNvPr id="52" name="Obrázek 5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498" y="1825238"/>
            <a:ext cx="720000" cy="720000"/>
          </a:xfrm>
          <a:prstGeom prst="flowChartConnector">
            <a:avLst/>
          </a:prstGeom>
        </p:spPr>
      </p:pic>
      <p:sp>
        <p:nvSpPr>
          <p:cNvPr id="45" name="TextovéPole 44">
            <a:extLst>
              <a:ext uri="{FF2B5EF4-FFF2-40B4-BE49-F238E27FC236}">
                <a16:creationId xmlns="" xmlns:a16="http://schemas.microsoft.com/office/drawing/2014/main" id="{87E6A696-3B0E-4AB4-A886-45FE02A3E943}"/>
              </a:ext>
            </a:extLst>
          </p:cNvPr>
          <p:cNvSpPr txBox="1"/>
          <p:nvPr/>
        </p:nvSpPr>
        <p:spPr>
          <a:xfrm>
            <a:off x="5258163" y="90260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2019/2014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804" t="523" r="1634" b="90458"/>
          <a:stretch/>
        </p:blipFill>
        <p:spPr>
          <a:xfrm>
            <a:off x="8495504" y="938582"/>
            <a:ext cx="636495" cy="61856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5925" y="2545238"/>
            <a:ext cx="1059158" cy="211831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3903" y="1473362"/>
            <a:ext cx="720000" cy="720000"/>
          </a:xfrm>
          <a:prstGeom prst="rect">
            <a:avLst/>
          </a:prstGeom>
        </p:spPr>
      </p:pic>
      <p:pic>
        <p:nvPicPr>
          <p:cNvPr id="31" name="Obrázek 3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0504" y="1036887"/>
            <a:ext cx="720000" cy="720000"/>
          </a:xfrm>
          <a:prstGeom prst="flowChartConnector">
            <a:avLst/>
          </a:prstGeom>
        </p:spPr>
      </p:pic>
      <p:sp>
        <p:nvSpPr>
          <p:cNvPr id="36" name="Vývojový diagram: spojnice 35"/>
          <p:cNvSpPr/>
          <p:nvPr/>
        </p:nvSpPr>
        <p:spPr>
          <a:xfrm>
            <a:off x="4168137" y="3413787"/>
            <a:ext cx="720000" cy="720000"/>
          </a:xfrm>
          <a:prstGeom prst="flowChartConnecto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/>
          <p:cNvSpPr txBox="1"/>
          <p:nvPr/>
        </p:nvSpPr>
        <p:spPr>
          <a:xfrm>
            <a:off x="4219398" y="3538726"/>
            <a:ext cx="6174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200" dirty="0" smtClean="0">
                <a:solidFill>
                  <a:srgbClr val="C00000"/>
                </a:solidFill>
              </a:rPr>
              <a:t>Šetrný</a:t>
            </a:r>
          </a:p>
          <a:p>
            <a:pPr algn="ctr"/>
            <a:r>
              <a:rPr lang="cs-CZ" sz="1200" dirty="0" smtClean="0">
                <a:solidFill>
                  <a:srgbClr val="C00000"/>
                </a:solidFill>
              </a:rPr>
              <a:t> buben</a:t>
            </a:r>
            <a:endParaRPr lang="cs-CZ" sz="1200" dirty="0">
              <a:solidFill>
                <a:srgbClr val="C00000"/>
              </a:solidFill>
            </a:endParaRPr>
          </a:p>
        </p:txBody>
      </p:sp>
      <p:sp>
        <p:nvSpPr>
          <p:cNvPr id="56" name="Vývojový diagram: spojnice 55"/>
          <p:cNvSpPr/>
          <p:nvPr/>
        </p:nvSpPr>
        <p:spPr>
          <a:xfrm>
            <a:off x="4168137" y="4193709"/>
            <a:ext cx="720000" cy="720000"/>
          </a:xfrm>
          <a:prstGeom prst="flowChartConnecto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TextovéPole 58"/>
          <p:cNvSpPr txBox="1"/>
          <p:nvPr/>
        </p:nvSpPr>
        <p:spPr>
          <a:xfrm>
            <a:off x="4182297" y="4229756"/>
            <a:ext cx="698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</a:t>
            </a:r>
          </a:p>
          <a:p>
            <a:pPr algn="ctr"/>
            <a:r>
              <a:rPr lang="cs-CZ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Dual Spray</a:t>
            </a:r>
            <a:endParaRPr lang="cs-CZ" sz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Vývojový diagram: spojnice 59"/>
          <p:cNvSpPr/>
          <p:nvPr/>
        </p:nvSpPr>
        <p:spPr>
          <a:xfrm>
            <a:off x="4159206" y="4973631"/>
            <a:ext cx="720000" cy="720000"/>
          </a:xfrm>
          <a:prstGeom prst="flowChartConnecto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TextovéPole 60"/>
          <p:cNvSpPr txBox="1"/>
          <p:nvPr/>
        </p:nvSpPr>
        <p:spPr>
          <a:xfrm>
            <a:off x="4177618" y="5160570"/>
            <a:ext cx="6447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min</a:t>
            </a:r>
            <a:endParaRPr lang="cs-CZ" sz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18" t="5883" r="12222" b="15555"/>
          <a:stretch/>
        </p:blipFill>
        <p:spPr>
          <a:xfrm>
            <a:off x="5779932" y="2123461"/>
            <a:ext cx="2146965" cy="2580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92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1902</TotalTime>
  <Words>56</Words>
  <Application>Microsoft Office PowerPoint</Application>
  <PresentationFormat>Předvádění na obrazovce (4:3)</PresentationFormat>
  <Paragraphs>57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Gotham Narrow Bold</vt:lpstr>
      <vt:lpstr>Gotham Narrow Light</vt:lpstr>
      <vt:lpstr>Gotham Narrow Medium</vt:lpstr>
      <vt:lpstr>Motiv Office</vt:lpstr>
      <vt:lpstr>OW50-BP12307-S Vrchem plněná automatická pračka Mini Drum Invertorový motor, ABT antibakteriální ošetření, digitální displej, rychlý cyklus, tichý chod 66 dB(A), Dual Spray, AI cyklus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CP70_CP50011 - SÁČKOVÝ vysavač CAPTURE</dc:title>
  <dc:creator>Martina Křižáková</dc:creator>
  <cp:lastModifiedBy>Martina Křižáková</cp:lastModifiedBy>
  <cp:revision>200</cp:revision>
  <cp:lastPrinted>2016-03-31T14:41:45Z</cp:lastPrinted>
  <dcterms:created xsi:type="dcterms:W3CDTF">2016-03-31T13:54:55Z</dcterms:created>
  <dcterms:modified xsi:type="dcterms:W3CDTF">2023-10-17T13:35:02Z</dcterms:modified>
</cp:coreProperties>
</file>