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653738-6860-8E65-F335-224C3454276E}" v="7" dt="2022-05-30T09:27:59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68" d="100"/>
          <a:sy n="68" d="100"/>
        </p:scale>
        <p:origin x="18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Kurková" userId="S::mkurkova@candy-hoover.cz::2cc8b263-380a-4d50-af90-c9e6579a7db9" providerId="AD" clId="Web-{6C653738-6860-8E65-F335-224C3454276E}"/>
    <pc:docChg chg="modSld">
      <pc:chgData name="Michaela Kurková" userId="S::mkurkova@candy-hoover.cz::2cc8b263-380a-4d50-af90-c9e6579a7db9" providerId="AD" clId="Web-{6C653738-6860-8E65-F335-224C3454276E}" dt="2022-05-30T09:27:58.075" v="4" actId="20577"/>
      <pc:docMkLst>
        <pc:docMk/>
      </pc:docMkLst>
      <pc:sldChg chg="modSp">
        <pc:chgData name="Michaela Kurková" userId="S::mkurkova@candy-hoover.cz::2cc8b263-380a-4d50-af90-c9e6579a7db9" providerId="AD" clId="Web-{6C653738-6860-8E65-F335-224C3454276E}" dt="2022-05-30T09:27:58.075" v="4" actId="20577"/>
        <pc:sldMkLst>
          <pc:docMk/>
          <pc:sldMk cId="3874233977" sldId="256"/>
        </pc:sldMkLst>
        <pc:spChg chg="mod">
          <ac:chgData name="Michaela Kurková" userId="S::mkurkova@candy-hoover.cz::2cc8b263-380a-4d50-af90-c9e6579a7db9" providerId="AD" clId="Web-{6C653738-6860-8E65-F335-224C3454276E}" dt="2022-05-30T09:27:58.075" v="4" actId="20577"/>
          <ac:spMkLst>
            <pc:docMk/>
            <pc:sldMk cId="3874233977" sldId="256"/>
            <ac:spMk id="3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HWO60SM2F5XH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Multifunkční trouba I-</a:t>
            </a:r>
            <a:r>
              <a:rPr lang="cs-CZ" altLang="cs-CZ" sz="1400" dirty="0" err="1">
                <a:latin typeface="Arial" charset="0"/>
              </a:rPr>
              <a:t>Turn</a:t>
            </a:r>
            <a:r>
              <a:rPr lang="cs-CZ" altLang="cs-CZ" sz="1400" dirty="0">
                <a:latin typeface="Arial" charset="0"/>
              </a:rPr>
              <a:t>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2 s pravým horkým vzduchem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100" dirty="0" err="1">
                <a:latin typeface="Arial" charset="0"/>
              </a:rPr>
              <a:t>Wi-Fi+Bluetooth</a:t>
            </a:r>
            <a:r>
              <a:rPr lang="cs-CZ" altLang="cs-CZ" sz="1100" dirty="0">
                <a:latin typeface="Arial" charset="0"/>
              </a:rPr>
              <a:t>, Gril, H20 čištění, dotykový displej + centrální knoflík, Katalytické panely</a:t>
            </a:r>
            <a:endParaRPr lang="cs-CZ" altLang="cs-CZ" sz="1100" dirty="0"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8" y="883509"/>
            <a:ext cx="3946438" cy="52068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Kapacita (l) 			70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Energetická třída			A+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latin typeface="Arial" charset="0"/>
                <a:cs typeface="+mn-cs"/>
              </a:rPr>
              <a:t>. en. Statický program (kWh) 		1,10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latin typeface="Arial" charset="0"/>
                <a:cs typeface="+mn-cs"/>
              </a:rPr>
              <a:t>. en. Nucená ventilace (kWh) 		0,68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>
                <a:latin typeface="Arial"/>
                <a:cs typeface="Arial"/>
              </a:rPr>
              <a:t>Celkový příkon (W) 			2600</a:t>
            </a:r>
            <a:endParaRPr lang="cs-CZ" altLang="cs-CZ" sz="800">
              <a:solidFill>
                <a:srgbClr val="FF0000"/>
              </a:solidFill>
              <a:latin typeface="Arial"/>
              <a:cs typeface="Arial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možná teplota (°C)		240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u="sng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Statický, </a:t>
            </a:r>
            <a:r>
              <a:rPr lang="cs-CZ" altLang="cs-CZ" sz="800" dirty="0" err="1">
                <a:latin typeface="Arial" charset="0"/>
              </a:rPr>
              <a:t>Statický+ventilátor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err="1">
                <a:latin typeface="Arial" charset="0"/>
              </a:rPr>
              <a:t>Multilevel</a:t>
            </a:r>
            <a:r>
              <a:rPr lang="cs-CZ" altLang="cs-CZ" sz="800" dirty="0">
                <a:latin typeface="Arial" charset="0"/>
              </a:rPr>
              <a:t> ( pravý horký vzduch), Gril (variabilní), </a:t>
            </a:r>
            <a:r>
              <a:rPr lang="cs-CZ" altLang="cs-CZ" sz="800" dirty="0" err="1">
                <a:latin typeface="Arial" charset="0"/>
              </a:rPr>
              <a:t>Supergril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err="1">
                <a:latin typeface="Arial" charset="0"/>
              </a:rPr>
              <a:t>Gril+ventilátor</a:t>
            </a:r>
            <a:r>
              <a:rPr lang="cs-CZ" altLang="cs-CZ" sz="800" dirty="0">
                <a:latin typeface="Arial" charset="0"/>
              </a:rPr>
              <a:t>, Spodní ohřev, Spodní </a:t>
            </a:r>
            <a:r>
              <a:rPr lang="cs-CZ" altLang="cs-CZ" sz="800" dirty="0" err="1">
                <a:latin typeface="Arial" charset="0"/>
              </a:rPr>
              <a:t>ohřev+ventilátor</a:t>
            </a:r>
            <a:br>
              <a:rPr lang="cs-CZ" altLang="cs-CZ" sz="800" dirty="0">
                <a:solidFill>
                  <a:srgbClr val="FF0000"/>
                </a:solidFill>
                <a:latin typeface="Arial" charset="0"/>
              </a:rPr>
            </a:b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/>
                <a:cs typeface="Arial"/>
              </a:rPr>
              <a:t>Wi-Fi + Bluetooth  - </a:t>
            </a:r>
            <a:r>
              <a:rPr lang="cs-CZ" altLang="cs-CZ" sz="800" dirty="0">
                <a:latin typeface="Arial"/>
                <a:cs typeface="Arial"/>
              </a:rPr>
              <a:t>možnost připojení k aplikaci </a:t>
            </a:r>
            <a:r>
              <a:rPr lang="cs-CZ" altLang="cs-CZ" sz="800" b="1" dirty="0" err="1">
                <a:latin typeface="Arial"/>
                <a:cs typeface="Arial"/>
              </a:rPr>
              <a:t>hOn</a:t>
            </a:r>
            <a:r>
              <a:rPr lang="cs-CZ" altLang="cs-CZ" sz="800" b="1" dirty="0">
                <a:latin typeface="Arial"/>
                <a:cs typeface="Arial"/>
              </a:rPr>
              <a:t> </a:t>
            </a:r>
            <a:r>
              <a:rPr lang="cs-CZ" altLang="cs-CZ" sz="800" dirty="0">
                <a:latin typeface="Arial"/>
                <a:cs typeface="Arial"/>
              </a:rPr>
              <a:t>a ovládání na dálk</a:t>
            </a:r>
            <a:r>
              <a:rPr lang="cs-CZ" altLang="cs-CZ" sz="800" b="1" dirty="0">
                <a:latin typeface="Arial"/>
                <a:cs typeface="Arial"/>
              </a:rPr>
              <a:t>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/>
                <a:cs typeface="Arial"/>
              </a:rPr>
              <a:t>Funkce </a:t>
            </a:r>
            <a:r>
              <a:rPr lang="cs-CZ" altLang="cs-CZ" sz="800" b="1" dirty="0" err="1">
                <a:latin typeface="Arial"/>
                <a:cs typeface="Arial"/>
              </a:rPr>
              <a:t>Cook</a:t>
            </a:r>
            <a:r>
              <a:rPr lang="cs-CZ" altLang="cs-CZ" sz="800" b="1" dirty="0">
                <a:latin typeface="Arial"/>
                <a:cs typeface="Arial"/>
              </a:rPr>
              <a:t> </a:t>
            </a:r>
            <a:r>
              <a:rPr lang="cs-CZ" altLang="cs-CZ" sz="800" b="1" dirty="0" err="1">
                <a:latin typeface="Arial"/>
                <a:cs typeface="Arial"/>
              </a:rPr>
              <a:t>with</a:t>
            </a:r>
            <a:r>
              <a:rPr lang="cs-CZ" altLang="cs-CZ" sz="800" b="1" dirty="0">
                <a:latin typeface="Arial"/>
                <a:cs typeface="Arial"/>
              </a:rPr>
              <a:t> </a:t>
            </a:r>
            <a:r>
              <a:rPr lang="cs-CZ" altLang="cs-CZ" sz="800" b="1" dirty="0" err="1">
                <a:latin typeface="Arial"/>
                <a:cs typeface="Arial"/>
              </a:rPr>
              <a:t>Me</a:t>
            </a:r>
            <a:r>
              <a:rPr lang="cs-CZ" altLang="cs-CZ" sz="800" b="1" dirty="0">
                <a:latin typeface="Arial"/>
                <a:cs typeface="Arial"/>
              </a:rPr>
              <a:t> – umožňuje spravovat, ukládat a hledat nové recepty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/>
                <a:cs typeface="Arial"/>
              </a:rPr>
              <a:t>Tailor</a:t>
            </a:r>
            <a:r>
              <a:rPr lang="cs-CZ" altLang="cs-CZ" sz="800" b="1" dirty="0">
                <a:latin typeface="Arial"/>
                <a:cs typeface="Arial"/>
              </a:rPr>
              <a:t> </a:t>
            </a:r>
            <a:r>
              <a:rPr lang="cs-CZ" altLang="cs-CZ" sz="800" b="1" dirty="0" err="1">
                <a:latin typeface="Arial"/>
                <a:cs typeface="Arial"/>
              </a:rPr>
              <a:t>Bake</a:t>
            </a:r>
            <a:r>
              <a:rPr lang="cs-CZ" altLang="cs-CZ" sz="800" b="1" dirty="0">
                <a:latin typeface="Arial"/>
                <a:cs typeface="Arial"/>
              </a:rPr>
              <a:t> </a:t>
            </a:r>
            <a:r>
              <a:rPr lang="cs-CZ" altLang="cs-CZ" sz="800" dirty="0">
                <a:latin typeface="Arial"/>
                <a:cs typeface="Arial"/>
              </a:rPr>
              <a:t>– program pro přípravu uvnitř měkkých a na povrchu křupavých pokrmů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H20 čištění </a:t>
            </a:r>
            <a:r>
              <a:rPr lang="cs-CZ" altLang="cs-CZ" sz="800" dirty="0">
                <a:latin typeface="Arial" charset="0"/>
              </a:rPr>
              <a:t>– rychlé ekologické čištění pomocí vody, které je hotové za 90 min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Katalytické panely </a:t>
            </a:r>
            <a:r>
              <a:rPr lang="cs-CZ" altLang="cs-CZ" sz="800" dirty="0">
                <a:latin typeface="Arial" charset="0"/>
              </a:rPr>
              <a:t>- speciální čisticí panely umístěné po stranách dutiny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/>
                <a:cs typeface="Arial"/>
              </a:rPr>
              <a:t>Technologie </a:t>
            </a:r>
            <a:r>
              <a:rPr lang="cs-CZ" altLang="cs-CZ" sz="800" b="1" dirty="0" err="1">
                <a:latin typeface="Arial"/>
                <a:cs typeface="Arial"/>
              </a:rPr>
              <a:t>Climatech</a:t>
            </a:r>
            <a:r>
              <a:rPr lang="cs-CZ" altLang="cs-CZ" sz="800" b="1" dirty="0">
                <a:latin typeface="Arial"/>
                <a:cs typeface="Arial"/>
              </a:rPr>
              <a:t>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800" b="1" dirty="0">
                <a:latin typeface="Arial" charset="0"/>
              </a:rPr>
              <a:t>Soft+ </a:t>
            </a:r>
            <a:r>
              <a:rPr lang="cs-CZ" altLang="cs-CZ" sz="800" dirty="0">
                <a:latin typeface="Arial" charset="0"/>
              </a:rPr>
              <a:t>– kombinuje první fázi tradičního pečení a následně mění rychlost ventilátoru tak, aby koláče, sušenky a croissanty byly nadýchané a měkké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800" b="1" dirty="0">
                <a:latin typeface="Arial" charset="0"/>
              </a:rPr>
              <a:t>Dvojitý gril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800" b="1" dirty="0" err="1">
                <a:latin typeface="Arial"/>
                <a:cs typeface="Arial"/>
              </a:rPr>
              <a:t>Chef</a:t>
            </a:r>
            <a:r>
              <a:rPr lang="cs-CZ" altLang="cs-CZ" sz="800" b="1" dirty="0">
                <a:latin typeface="Arial"/>
                <a:cs typeface="Arial"/>
              </a:rPr>
              <a:t> panel</a:t>
            </a:r>
            <a:r>
              <a:rPr lang="cs-CZ" altLang="cs-CZ" sz="800" dirty="0">
                <a:latin typeface="Arial"/>
                <a:cs typeface="Arial"/>
              </a:rPr>
              <a:t> – speciální tvar ventilátoru pro optimální rozložení vzduchu a rychlý ohřev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800" b="1" dirty="0">
                <a:latin typeface="Arial" charset="0"/>
              </a:rPr>
              <a:t>Aktivní ventilace </a:t>
            </a:r>
            <a:r>
              <a:rPr lang="cs-CZ" altLang="cs-CZ" sz="800" dirty="0">
                <a:latin typeface="Arial" charset="0"/>
              </a:rPr>
              <a:t>– zajistí konstantní vnitřní teplotu, nepřehřívání dvířek a madla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Bezpečnost</a:t>
            </a:r>
            <a:r>
              <a:rPr lang="cs-CZ" altLang="cs-CZ" sz="800" dirty="0">
                <a:latin typeface="Arial" charset="0"/>
                <a:cs typeface="+mn-cs"/>
              </a:rPr>
              <a:t>	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2 bezpečnostní skla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		</a:t>
            </a:r>
            <a:br>
              <a:rPr lang="cs-CZ" altLang="cs-CZ" sz="800" dirty="0">
                <a:solidFill>
                  <a:srgbClr val="FF0000"/>
                </a:solidFill>
                <a:latin typeface="Arial" charset="0"/>
              </a:rPr>
            </a:br>
            <a:r>
              <a:rPr lang="cs-CZ" altLang="cs-CZ" sz="800" b="1" u="sng" dirty="0">
                <a:latin typeface="Arial" charset="0"/>
                <a:cs typeface="+mn-cs"/>
              </a:rPr>
              <a:t>Konstrukce</a:t>
            </a:r>
            <a:r>
              <a:rPr lang="cs-CZ" altLang="cs-CZ" sz="800" b="1" dirty="0">
                <a:solidFill>
                  <a:srgbClr val="FF0000"/>
                </a:solidFill>
                <a:latin typeface="Arial" charset="0"/>
                <a:cs typeface="+mn-cs"/>
              </a:rPr>
              <a:t> 		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Postranní osvětlení pro viditelnost 360°C	</a:t>
            </a:r>
            <a:r>
              <a:rPr lang="cs-CZ" altLang="cs-CZ" sz="800" dirty="0">
                <a:latin typeface="Arial" charset="0"/>
              </a:rPr>
              <a:t> 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Nerezové pojezdy pro vedení plechů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Teleskopické výsuvy – pohodlnější manipulace s plechy	</a:t>
            </a:r>
            <a:r>
              <a:rPr lang="cs-CZ" altLang="cs-CZ" sz="800" b="1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/>
                <a:cs typeface="Arial"/>
              </a:rPr>
              <a:t>Soft </a:t>
            </a:r>
            <a:r>
              <a:rPr lang="cs-CZ" altLang="cs-CZ" sz="800" b="1" dirty="0" err="1">
                <a:latin typeface="Arial"/>
                <a:cs typeface="Arial"/>
              </a:rPr>
              <a:t>Close</a:t>
            </a:r>
            <a:r>
              <a:rPr lang="cs-CZ" altLang="cs-CZ" sz="800" b="1" dirty="0">
                <a:latin typeface="Arial"/>
                <a:cs typeface="Arial"/>
              </a:rPr>
              <a:t> – pomalé dovírání dvířek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33703246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8059019026633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Nerez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595 x 595 x 546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31,2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665 × 620 × 640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33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191683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Bezdotyková technologie ovládání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711241" y="1320878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Ovládání na dálku pomocí aplikace </a:t>
            </a:r>
            <a:r>
              <a:rPr lang="cs-CZ" sz="800" dirty="0" err="1"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4782" y="2339683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Funkce Soft+ pro dokonale měkké pokrmy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752395" y="3275873"/>
            <a:ext cx="91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Postranní osvětlení pro 360°C viditelnost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0465F23-FF22-46EE-901E-B0690441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593" y="1314782"/>
            <a:ext cx="589760" cy="62624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4AD5A672-9D3B-4494-BFD9-E023DE19B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975" y="3233820"/>
            <a:ext cx="705392" cy="683188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7F7E5044-A133-435D-8505-7BA3B6DCB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4382" y="2283307"/>
            <a:ext cx="727358" cy="709660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C48B6050-6194-4219-AFD9-96B169410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8633" y="4153876"/>
            <a:ext cx="731511" cy="683188"/>
          </a:xfrm>
          <a:prstGeom prst="rect">
            <a:avLst/>
          </a:prstGeom>
        </p:spPr>
      </p:pic>
      <p:sp>
        <p:nvSpPr>
          <p:cNvPr id="46" name="TextovéPole 45">
            <a:extLst>
              <a:ext uri="{FF2B5EF4-FFF2-40B4-BE49-F238E27FC236}">
                <a16:creationId xmlns:a16="http://schemas.microsoft.com/office/drawing/2014/main" id="{38B9F9D3-E082-4EB9-AFCB-466BCAC760C4}"/>
              </a:ext>
            </a:extLst>
          </p:cNvPr>
          <p:cNvSpPr txBox="1"/>
          <p:nvPr/>
        </p:nvSpPr>
        <p:spPr>
          <a:xfrm>
            <a:off x="4798827" y="4273544"/>
            <a:ext cx="91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H20 čištění trouby. Katalytické panely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F7B26AD6-8C7A-4F20-B2F2-11E44277A3C2}"/>
              </a:ext>
            </a:extLst>
          </p:cNvPr>
          <p:cNvSpPr txBox="1"/>
          <p:nvPr/>
        </p:nvSpPr>
        <p:spPr>
          <a:xfrm>
            <a:off x="95138" y="6210159"/>
            <a:ext cx="1886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u="sng" dirty="0">
                <a:solidFill>
                  <a:schemeClr val="bg1"/>
                </a:solidFill>
                <a:latin typeface="Arial" charset="0"/>
              </a:rPr>
              <a:t>Příslušenství</a:t>
            </a:r>
            <a:br>
              <a:rPr lang="cs-CZ" sz="800" dirty="0">
                <a:solidFill>
                  <a:schemeClr val="bg1"/>
                </a:solidFill>
                <a:latin typeface="Arial" charset="0"/>
              </a:rPr>
            </a:br>
            <a:r>
              <a:rPr lang="cs-CZ" sz="800" dirty="0">
                <a:solidFill>
                  <a:schemeClr val="bg1"/>
                </a:solidFill>
                <a:latin typeface="Arial" charset="0"/>
              </a:rPr>
              <a:t>1x plech – 35 mm</a:t>
            </a:r>
          </a:p>
          <a:p>
            <a:r>
              <a:rPr lang="cs-CZ" sz="800" dirty="0">
                <a:solidFill>
                  <a:schemeClr val="bg1"/>
                </a:solidFill>
                <a:latin typeface="Arial" charset="0"/>
              </a:rPr>
              <a:t>1x rošt</a:t>
            </a:r>
          </a:p>
          <a:p>
            <a:r>
              <a:rPr lang="cs-CZ" sz="800" dirty="0">
                <a:solidFill>
                  <a:schemeClr val="bg1"/>
                </a:solidFill>
                <a:latin typeface="Arial" charset="0"/>
              </a:rPr>
              <a:t>Teleskopické výsuvy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8ECF629-A6CD-9122-B126-F3968D1F7C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2445" y="1181890"/>
            <a:ext cx="1814095" cy="18110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8EB958D-595A-AF10-8D55-A4ACE002C6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4503" y="3132586"/>
            <a:ext cx="955206" cy="142935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09529A4-3AA2-1750-C558-779722D8EE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0532" y="3228625"/>
            <a:ext cx="1802656" cy="123727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89BD3CD-01F8-7121-A455-52211355D4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3640" y="1017896"/>
            <a:ext cx="1016070" cy="20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1747CF-528E-4FB1-8821-D297DBD7BA7C}">
  <ds:schemaRefs>
    <ds:schemaRef ds:uri="http://schemas.openxmlformats.org/package/2006/metadata/core-properties"/>
    <ds:schemaRef ds:uri="http://purl.org/dc/dcmitype/"/>
    <ds:schemaRef ds:uri="b4af0723-3826-4aee-ba08-906e8dce3040"/>
    <ds:schemaRef ds:uri="http://purl.org/dc/terms/"/>
    <ds:schemaRef ds:uri="a09af93a-bc92-4cce-8ba3-c8fdbed82e2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384</Words>
  <Application>Microsoft Office PowerPoint</Application>
  <PresentationFormat>Předvádění na obrazovce (4:3)</PresentationFormat>
  <Paragraphs>49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299</cp:revision>
  <cp:lastPrinted>2016-05-31T13:00:02Z</cp:lastPrinted>
  <dcterms:created xsi:type="dcterms:W3CDTF">2015-07-16T11:02:07Z</dcterms:created>
  <dcterms:modified xsi:type="dcterms:W3CDTF">2022-06-02T08:14:08Z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